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EF9CA-38A5-49E6-96C1-13EE00B579A5}" type="datetimeFigureOut">
              <a:rPr lang="it-IT" smtClean="0"/>
              <a:pPr/>
              <a:t>12/12/2019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9B3BD-7765-4ABD-B560-60F651057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40C0-C784-4416-A955-96E340035B57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5DE8-DE56-4034-BEAD-44CFD85BA8E5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262B-DFE3-40AF-A1D6-086B36225C04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77FD-9A68-4A23-9903-9DE6F76E4683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ED-6BC9-4AD5-9CA4-8E20AA72FD2A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1529-BAC7-42B8-865D-54EAA321E8BB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F68F-4BA6-428C-B4FC-EAE1E9261CA8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3E28-EE84-44AB-B9BE-6B052F3161F4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E934-EBD2-4ECB-9FC2-5386A062B16B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D5B-DD8E-4FD7-9F76-E6E60FD7BBB0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DDB4-F3C3-4A03-BBD5-A406F3E83269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D99AA-D7E2-4091-9E87-15B01CB61E5D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039E3-9FB4-4E0E-BAF7-E1324F95528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14401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L’uomo </a:t>
            </a:r>
            <a:r>
              <a:rPr lang="it-IT" sz="4800" b="1" dirty="0">
                <a:solidFill>
                  <a:srgbClr val="FF0000"/>
                </a:solidFill>
              </a:rPr>
              <a:t>deve evitare sofferenze agli animali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8640960" cy="119898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400" b="1" i="1" dirty="0">
                <a:solidFill>
                  <a:srgbClr val="002060"/>
                </a:solidFill>
              </a:rPr>
              <a:t>Il precetto morale indica di avere riguardo del dolore di tutti gli esseri viventi. La sperimentazione e l’utilizzazione a fini commerciali deve evitare condizioni di stress, dolore e angoscia</a:t>
            </a:r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60212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Specialista in Pedagogia, Bioetica e Sessuologia </a:t>
            </a:r>
            <a:endParaRPr lang="it-IT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A9B9-426E-4192-A128-66965BE4A1CB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Raccolta foto\foto PPT\Animali\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0848"/>
            <a:ext cx="4884021" cy="25202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sperimentazione scientifica sugli animali </a:t>
            </a:r>
            <a:r>
              <a:rPr lang="it-IT" sz="2000" dirty="0">
                <a:solidFill>
                  <a:schemeClr val="tx1"/>
                </a:solidFill>
              </a:rPr>
              <a:t>coinvolge un numero enorme di animali, che vengono usati nella ricerca sanitaria e farmacologia, ma anche in campo militare, cosmetico, e persino per i detersivi.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numero stimato di animali </a:t>
            </a:r>
            <a:r>
              <a:rPr lang="it-IT" sz="2000" dirty="0">
                <a:solidFill>
                  <a:schemeClr val="tx1"/>
                </a:solidFill>
              </a:rPr>
              <a:t>usati per le ricerche è di oltre cento milioni di esemplari ogni anno. In base ai criteri etici sopra esposti, la maggior parte di tali esperimenti va ritenuta illecita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67C1-8AC1-46AB-BC33-C4A7488AAB40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maggior parte degli esperimenti è da ritenersi illecita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Raccolta foto\foto PPT\Animali\A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293096"/>
            <a:ext cx="4886543" cy="201622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14339" name="Picture 3" descr="C:\Users\Master\Desktop\Raccolta foto\foto PPT\Animali\a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293096"/>
            <a:ext cx="3463920" cy="203342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37626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Ad esempio, </a:t>
            </a:r>
            <a:r>
              <a:rPr lang="it-IT" sz="2000" dirty="0">
                <a:solidFill>
                  <a:schemeClr val="tx1"/>
                </a:solidFill>
              </a:rPr>
              <a:t>alcuni farmaci vengono studiati soltanto per una maggiore convenienza economica e non per effettive esigenze terapeutiche.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questo caso </a:t>
            </a:r>
            <a:r>
              <a:rPr lang="it-IT" sz="2000" dirty="0">
                <a:solidFill>
                  <a:schemeClr val="tx1"/>
                </a:solidFill>
              </a:rPr>
              <a:t>la somministrazione di sostanze nuove agli animali produce sofferenze non necessarie alla salvaguardia della vita umana.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Basta </a:t>
            </a:r>
            <a:r>
              <a:rPr lang="it-IT" sz="2000" b="1" dirty="0">
                <a:solidFill>
                  <a:srgbClr val="FF0000"/>
                </a:solidFill>
              </a:rPr>
              <a:t>questa considerazione </a:t>
            </a:r>
            <a:r>
              <a:rPr lang="it-IT" sz="2000" dirty="0">
                <a:solidFill>
                  <a:schemeClr val="tx1"/>
                </a:solidFill>
              </a:rPr>
              <a:t>per rendersi conto che il tema si presenta come molto controverso, e ciò da un punto di vista non solo bioetico, ma anche strettamente scientifico.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6E2B3-EC81-428E-BAA8-6BEF65840A2E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sperimentazione animale resta un tema molto controverso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2291" name="Picture 3" descr="C:\Users\Master\Desktop\Raccolta foto\foto PPT\Animali\A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437112"/>
            <a:ext cx="3680216" cy="20162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2292" name="Picture 4" descr="C:\Users\Master\Desktop\Raccolta foto\foto PPT\Animali\A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9642" y="4437112"/>
            <a:ext cx="3029845" cy="20162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302433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Su quest’ultimo piano </a:t>
            </a:r>
            <a:r>
              <a:rPr lang="it-IT" sz="2000" dirty="0">
                <a:solidFill>
                  <a:schemeClr val="tx1"/>
                </a:solidFill>
              </a:rPr>
              <a:t>esiste un’opinione che afferma, spesso provocatoriamente, che la sperimentazione sugli animali sarebbe metodologicamente scorretta e, in definitiva, inutile: </a:t>
            </a:r>
            <a:r>
              <a:rPr lang="it-IT" sz="2000" b="1" dirty="0">
                <a:solidFill>
                  <a:schemeClr val="tx1"/>
                </a:solidFill>
              </a:rPr>
              <a:t>il suo solo scopo sarebbe il compimento di una specie di assicurazione, per permettere la successiva sperimentazione sugli uomini.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 </a:t>
            </a:r>
            <a:r>
              <a:rPr lang="it-IT" sz="2000" b="1" dirty="0">
                <a:solidFill>
                  <a:srgbClr val="FF0000"/>
                </a:solidFill>
              </a:rPr>
              <a:t>tratta di affermazioni </a:t>
            </a:r>
            <a:r>
              <a:rPr lang="it-IT" sz="2000" dirty="0">
                <a:solidFill>
                  <a:schemeClr val="tx1"/>
                </a:solidFill>
              </a:rPr>
              <a:t>di tale portata che, </a:t>
            </a:r>
            <a:r>
              <a:rPr lang="it-IT" sz="2000" b="1" dirty="0">
                <a:solidFill>
                  <a:schemeClr val="tx1"/>
                </a:solidFill>
              </a:rPr>
              <a:t>se risultassero vere, porterebbero alla fine della riflessione sulla materia.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Ma </a:t>
            </a:r>
            <a:r>
              <a:rPr lang="it-IT" sz="2000" b="1" dirty="0">
                <a:solidFill>
                  <a:srgbClr val="FF0000"/>
                </a:solidFill>
              </a:rPr>
              <a:t>le cose non stanno così</a:t>
            </a:r>
            <a:r>
              <a:rPr lang="it-IT" sz="2000" dirty="0">
                <a:solidFill>
                  <a:schemeClr val="tx1"/>
                </a:solidFill>
              </a:rPr>
              <a:t>: la sperimentazione sugli animali, ha una reale validità scientifica, come più volte ribadito anche dal Comitato nazionale per la bioetica.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AC08-D463-4009-AA8D-A62EEACA9750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sperimentazione sugli animali, ha una reale validità scientifica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Raccolta foto\foto PPT\Animali\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013176"/>
            <a:ext cx="3051006" cy="15841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5922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correttezza metodologica della sperimentazione </a:t>
            </a:r>
            <a:r>
              <a:rPr lang="it-IT" sz="2000" dirty="0">
                <a:solidFill>
                  <a:schemeClr val="tx1"/>
                </a:solidFill>
              </a:rPr>
              <a:t>sugli animali non ha ancora un significato bioetico, ma è condizione preliminare per la ricerca di possibili giustificazioni non scientifiche quanto piuttosto propriamente bioetiche del sacrificio che l’uomo impone agli animali.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punto di partenza della riflessione </a:t>
            </a:r>
            <a:r>
              <a:rPr lang="it-IT" sz="2000" dirty="0">
                <a:solidFill>
                  <a:schemeClr val="tx1"/>
                </a:solidFill>
              </a:rPr>
              <a:t>non può essere che quello del primato della vita umana tra tutte le forme di vita. Tale primato, che non è solo fattuale, ma primariamente etico, costituisce il fondamento della giustificazione, peraltro non illimitata, della subordinazione all’uomo di ogni altro vivente.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89DCF-5C88-4C91-8ADD-D59CC1A46695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primato della vita umana tra tutte le forme di vita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Raccolta foto\foto PPT\Animali\a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653136"/>
            <a:ext cx="3710842" cy="20162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44827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Ma si tratta di una subordinazione </a:t>
            </a:r>
            <a:r>
              <a:rPr lang="it-IT" sz="2000" dirty="0">
                <a:solidFill>
                  <a:schemeClr val="tx1"/>
                </a:solidFill>
              </a:rPr>
              <a:t>che non esclude che tra tutti gli esseri viventi si dia una sorta di radicale e costitutiva solidarietà, che le persone umane avvertono in modo intuitivo ed emozionale.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primo aspetto di grande rilievo etico </a:t>
            </a:r>
            <a:r>
              <a:rPr lang="it-IT" sz="2000" dirty="0">
                <a:solidFill>
                  <a:schemeClr val="tx1"/>
                </a:solidFill>
              </a:rPr>
              <a:t>è lo studio del dolore negli animali. Dal punto di vista scientifico c’è discussione sull’esistenza di facoltà percettive e strutture cognitive negli animali che elaborino il dolore.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</a:t>
            </a:r>
            <a:r>
              <a:rPr lang="it-IT" sz="2000" b="1" dirty="0">
                <a:solidFill>
                  <a:srgbClr val="FF0000"/>
                </a:solidFill>
              </a:rPr>
              <a:t>certo, però, </a:t>
            </a:r>
            <a:r>
              <a:rPr lang="it-IT" sz="2000" dirty="0">
                <a:solidFill>
                  <a:schemeClr val="tx1"/>
                </a:solidFill>
              </a:rPr>
              <a:t>che per gli animali si può usare la terminologia del dolore, della sofferenza e dell’angoscia, anche se rimangono zone di chiaro-scuro.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574-F27E-45D3-93CC-18ACCD06F88C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</a:t>
            </a:r>
            <a:r>
              <a:rPr lang="it-IT" sz="2400" b="1" dirty="0" smtClean="0">
                <a:solidFill>
                  <a:srgbClr val="0070C0"/>
                </a:solidFill>
              </a:rPr>
              <a:t>spetto di grande rilievo etico è lo studio del dolore negli animali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Raccolta foto\foto PPT\Animali\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581128"/>
            <a:ext cx="3567166" cy="20162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44827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Perciò si può assumere correttamente </a:t>
            </a:r>
            <a:r>
              <a:rPr lang="it-IT" sz="2000" dirty="0">
                <a:solidFill>
                  <a:schemeClr val="tx1"/>
                </a:solidFill>
              </a:rPr>
              <a:t>la posizione prudenziale, cioè quella che tutela gli animali. L’assunzione di questa posizione è la base per un generale miglioramento della condizione animale.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processo di rispetto </a:t>
            </a:r>
            <a:r>
              <a:rPr lang="it-IT" sz="2000" dirty="0">
                <a:solidFill>
                  <a:schemeClr val="tx1"/>
                </a:solidFill>
              </a:rPr>
              <a:t>deve continuare e toccare le motivazioni e il valore dei fini per cui gli animali vengono usati (aspetto </a:t>
            </a:r>
            <a:r>
              <a:rPr lang="it-IT" sz="2000" dirty="0" err="1">
                <a:solidFill>
                  <a:schemeClr val="tx1"/>
                </a:solidFill>
              </a:rPr>
              <a:t>assiologico</a:t>
            </a:r>
            <a:r>
              <a:rPr lang="it-IT" sz="2000" dirty="0">
                <a:solidFill>
                  <a:schemeClr val="tx1"/>
                </a:solidFill>
              </a:rPr>
              <a:t>).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</a:t>
            </a:r>
            <a:r>
              <a:rPr lang="it-IT" sz="2000" b="1" dirty="0">
                <a:solidFill>
                  <a:srgbClr val="FF0000"/>
                </a:solidFill>
              </a:rPr>
              <a:t>perciò necessario </a:t>
            </a:r>
            <a:r>
              <a:rPr lang="it-IT" sz="2000" dirty="0">
                <a:solidFill>
                  <a:schemeClr val="tx1"/>
                </a:solidFill>
              </a:rPr>
              <a:t>operare una gerarchizzazione degli obiettivi per cui vengono usati gli animali e porla in relazione con la "quantità" di sofferenza che il procedimento comporta.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3932-9FC2-4522-951C-25D28CC1D41F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P</a:t>
            </a:r>
            <a:r>
              <a:rPr lang="it-IT" sz="2400" b="1" dirty="0" smtClean="0">
                <a:solidFill>
                  <a:srgbClr val="0070C0"/>
                </a:solidFill>
              </a:rPr>
              <a:t>osizione prudenziale per un generale miglioramento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della </a:t>
            </a:r>
            <a:r>
              <a:rPr lang="it-IT" sz="2400" b="1" dirty="0" smtClean="0">
                <a:solidFill>
                  <a:srgbClr val="0070C0"/>
                </a:solidFill>
              </a:rPr>
              <a:t>condizione animale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Raccolta foto\foto PPT\Animali\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509120"/>
            <a:ext cx="3600400" cy="21602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59228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Con riferimento specifico alla sperimentazione animale</a:t>
            </a:r>
            <a:r>
              <a:rPr lang="it-IT" sz="2000" dirty="0">
                <a:solidFill>
                  <a:schemeClr val="tx1"/>
                </a:solidFill>
              </a:rPr>
              <a:t>, e a maggior ragione per l’utilizzazione degli animali a fini commerciali, si ritiene che compia una scelta etica quella società civile che, attraverso una legislazione regolarmente aggiornata, ha definito il concetto di "benessere animale".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termini operativi </a:t>
            </a:r>
            <a:r>
              <a:rPr lang="it-IT" sz="2000" dirty="0">
                <a:solidFill>
                  <a:schemeClr val="tx1"/>
                </a:solidFill>
              </a:rPr>
              <a:t>ciò significa che la sperimentazione e l’utilizzazione a fini commerciali deve evitare condizione di stress, dolore, angoscia, sofferenza nell’animale su cui si compie la procedura di sperimentazione o da cui si trae un elemento di utilità economica.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69C-8B9B-4B0E-8A56-9E2B05EF50D1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E</a:t>
            </a:r>
            <a:r>
              <a:rPr lang="it-IT" sz="2400" b="1" dirty="0" smtClean="0">
                <a:solidFill>
                  <a:srgbClr val="0070C0"/>
                </a:solidFill>
              </a:rPr>
              <a:t>vitare condizione di stress, dolore, angoscia, sofferenza nell’animale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Raccolta foto\foto PPT\Animali\a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653136"/>
            <a:ext cx="3311949" cy="19442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403244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Nel nostro ordinamento la tutela degli animali </a:t>
            </a:r>
            <a:r>
              <a:rPr lang="it-IT" sz="2000" dirty="0" smtClean="0">
                <a:solidFill>
                  <a:schemeClr val="tx1"/>
                </a:solidFill>
              </a:rPr>
              <a:t>è arrivata in ritardo rispetto a molti altri, esattamente nel 2004, con la legge n. 189 che ha colmato il precedente vuoto normativo in materia di maltrattamento di animali.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vigente Codice Penale contiene diverse ipotesi di reato. Queste fattispecie sono:</a:t>
            </a:r>
          </a:p>
          <a:p>
            <a:pPr lvl="0" algn="just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</a:rPr>
              <a:t>  </a:t>
            </a:r>
            <a:r>
              <a:rPr lang="it-IT" sz="2000" b="1" dirty="0" smtClean="0">
                <a:solidFill>
                  <a:schemeClr val="tx1"/>
                </a:solidFill>
              </a:rPr>
              <a:t>l’uccisione di animali</a:t>
            </a:r>
            <a:r>
              <a:rPr lang="it-IT" sz="2000" dirty="0" smtClean="0">
                <a:solidFill>
                  <a:schemeClr val="tx1"/>
                </a:solidFill>
              </a:rPr>
              <a:t>, ex 544 bis;</a:t>
            </a:r>
          </a:p>
          <a:p>
            <a:pPr lvl="0" algn="just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</a:rPr>
              <a:t> il maltrattamento di animali</a:t>
            </a:r>
            <a:r>
              <a:rPr lang="it-IT" sz="2000" dirty="0" smtClean="0">
                <a:solidFill>
                  <a:schemeClr val="tx1"/>
                </a:solidFill>
              </a:rPr>
              <a:t>, ex 544 </a:t>
            </a:r>
            <a:r>
              <a:rPr lang="it-IT" sz="2000" dirty="0" err="1" smtClean="0">
                <a:solidFill>
                  <a:schemeClr val="tx1"/>
                </a:solidFill>
              </a:rPr>
              <a:t>ter</a:t>
            </a:r>
            <a:r>
              <a:rPr lang="it-IT" sz="2000" dirty="0" smtClean="0">
                <a:solidFill>
                  <a:schemeClr val="tx1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Ø"/>
            </a:pPr>
            <a:r>
              <a:rPr lang="it-IT" sz="2000" b="1" dirty="0" smtClean="0">
                <a:solidFill>
                  <a:schemeClr val="tx1"/>
                </a:solidFill>
              </a:rPr>
              <a:t>  spettacoli e manifestazioni vietate</a:t>
            </a:r>
            <a:r>
              <a:rPr lang="it-IT" sz="2000" dirty="0" smtClean="0">
                <a:solidFill>
                  <a:schemeClr val="tx1"/>
                </a:solidFill>
              </a:rPr>
              <a:t>, ex 544 </a:t>
            </a:r>
            <a:r>
              <a:rPr lang="it-IT" sz="2000" dirty="0" err="1" smtClean="0">
                <a:solidFill>
                  <a:schemeClr val="tx1"/>
                </a:solidFill>
              </a:rPr>
              <a:t>quater</a:t>
            </a:r>
            <a:r>
              <a:rPr lang="it-IT" sz="2000" dirty="0" smtClean="0">
                <a:solidFill>
                  <a:schemeClr val="tx1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Ø"/>
            </a:pPr>
            <a:r>
              <a:rPr lang="it-IT" sz="2000" b="1" dirty="0" smtClean="0">
                <a:solidFill>
                  <a:schemeClr val="tx1"/>
                </a:solidFill>
              </a:rPr>
              <a:t>  divieti di combattimento tra animali</a:t>
            </a:r>
            <a:r>
              <a:rPr lang="it-IT" sz="2000" dirty="0" smtClean="0">
                <a:solidFill>
                  <a:schemeClr val="tx1"/>
                </a:solidFill>
              </a:rPr>
              <a:t>, ex 544 </a:t>
            </a:r>
            <a:r>
              <a:rPr lang="it-IT" sz="2000" dirty="0" err="1" smtClean="0">
                <a:solidFill>
                  <a:schemeClr val="tx1"/>
                </a:solidFill>
              </a:rPr>
              <a:t>quinquies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Nonostante il passo in avanti nella tutela degli animali sia notevole, si tratta di una disciplina non del tutto adeguata. Infatti, quello che emerge dal testo di legge non è la salvaguardia del bene degli animali in sé, ma piuttosto del sentimento di pietà che gli uomini hanno nei loro confronti.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A5C1-FE51-4AD4-BEFF-91201D2BCC81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Maltrattamento di animali: quali sanzioni?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338437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Primo della lista dei reati contro il sentimento per gli animali è il delitto di uccisione di animali, disciplinato dall’articolo 544 bis come segue: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“Chiunque, </a:t>
            </a:r>
            <a:r>
              <a:rPr lang="it-IT" sz="2000" dirty="0" smtClean="0">
                <a:solidFill>
                  <a:schemeClr val="tx1"/>
                </a:solidFill>
              </a:rPr>
              <a:t>per crudeltà o senza necessità, cagiona la morte di un animale è punito con la reclusione </a:t>
            </a:r>
            <a:r>
              <a:rPr lang="it-IT" sz="2000" b="1" dirty="0" smtClean="0">
                <a:solidFill>
                  <a:schemeClr val="tx1"/>
                </a:solidFill>
              </a:rPr>
              <a:t>da quattro mesi a due anni</a:t>
            </a:r>
            <a:r>
              <a:rPr lang="it-IT" sz="2000" dirty="0" smtClean="0">
                <a:solidFill>
                  <a:schemeClr val="tx1"/>
                </a:solidFill>
              </a:rPr>
              <a:t>.”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Dunque, </a:t>
            </a:r>
            <a:r>
              <a:rPr lang="it-IT" sz="2000" dirty="0" smtClean="0">
                <a:solidFill>
                  <a:schemeClr val="tx1"/>
                </a:solidFill>
              </a:rPr>
              <a:t>secondo il testo, la fattispecie in esame viene in essere solo quando il colpevole agisce con crudeltà e senza che ve ne sia la necessità.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crudeltà </a:t>
            </a:r>
            <a:r>
              <a:rPr lang="it-IT" sz="2000" dirty="0" smtClean="0">
                <a:solidFill>
                  <a:schemeClr val="tx1"/>
                </a:solidFill>
              </a:rPr>
              <a:t>deve essere intesa come una condotta che per la sua efferatezza urta la sensibilità umana; invece per mancanza di necessità va intesa l’assenza di un motivo di giustificazione della condotta, come può essere il fine di soddisfare un bisogno umano.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CDE9-E701-4AD6-AC7A-0529D84222C0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L’uccisione di animali: articolo 544 bis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Raccolta foto\foto PPT\Animali\a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157192"/>
            <a:ext cx="2382037" cy="15258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80831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Il delitto di maltrattamento di animali è una fattispecie composita che contiene diverse condotte:</a:t>
            </a:r>
          </a:p>
          <a:p>
            <a:pPr lvl="0" algn="just">
              <a:buFont typeface="Wingdings" pitchFamily="2" charset="2"/>
              <a:buChar char="ü"/>
            </a:pP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</a:rPr>
              <a:t>lesioni o sevizie sugli animali;</a:t>
            </a:r>
          </a:p>
          <a:p>
            <a:pPr lvl="0" algn="just">
              <a:buFont typeface="Wingdings" pitchFamily="2" charset="2"/>
              <a:buChar char="ü"/>
            </a:pP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</a:rPr>
              <a:t>lavori insopportabili o eccessivamente gravosi;</a:t>
            </a:r>
          </a:p>
          <a:p>
            <a:pPr lvl="0" algn="just">
              <a:buFont typeface="Wingdings" pitchFamily="2" charset="2"/>
              <a:buChar char="ü"/>
            </a:pP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</a:rPr>
              <a:t>somministrazione di sostanze stupefacenti o vietate.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</a:rPr>
              <a:t>Anche in questa ipotesi di reato, il fatto deve essere compiuto con crudeltà e senza una reale necessità. La pena prevista è la</a:t>
            </a:r>
            <a:r>
              <a:rPr lang="it-IT" sz="2000" b="1" dirty="0" smtClean="0">
                <a:solidFill>
                  <a:schemeClr val="tx1"/>
                </a:solidFill>
              </a:rPr>
              <a:t> reclusione da 3 a 18 mesi</a:t>
            </a:r>
            <a:r>
              <a:rPr lang="it-IT" sz="2000" dirty="0" smtClean="0">
                <a:solidFill>
                  <a:schemeClr val="tx1"/>
                </a:solidFill>
              </a:rPr>
              <a:t> con una </a:t>
            </a:r>
            <a:r>
              <a:rPr lang="it-IT" sz="2000" b="1" dirty="0" smtClean="0">
                <a:solidFill>
                  <a:schemeClr val="tx1"/>
                </a:solidFill>
              </a:rPr>
              <a:t>multa che va da un minimo di 5.000 euro ad un massimo di 30.000 mila euro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2163-09DF-430F-ACB4-386F5B03FE58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maltrattamento di animali: articolo 544 </a:t>
            </a:r>
            <a:r>
              <a:rPr lang="it-IT" sz="2400" b="1" dirty="0" err="1" smtClean="0">
                <a:solidFill>
                  <a:srgbClr val="0070C0"/>
                </a:solidFill>
              </a:rPr>
              <a:t>ter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Raccolta foto\foto PPT\Animali\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941168"/>
            <a:ext cx="2619375" cy="17430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165618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200" b="1" dirty="0">
                <a:solidFill>
                  <a:srgbClr val="FF0000"/>
                </a:solidFill>
              </a:rPr>
              <a:t>Oggi il rispetto per gli animali è un dato acquisito</a:t>
            </a:r>
            <a:r>
              <a:rPr lang="it-IT" sz="2200" dirty="0">
                <a:solidFill>
                  <a:schemeClr val="tx1"/>
                </a:solidFill>
              </a:rPr>
              <a:t>. Si vanno diffondendo anche tendenze radicali che propongono – in qualche caso vorrebbero imporre – un </a:t>
            </a:r>
            <a:r>
              <a:rPr lang="it-IT" sz="2200" dirty="0" err="1">
                <a:solidFill>
                  <a:schemeClr val="tx1"/>
                </a:solidFill>
              </a:rPr>
              <a:t>vegetarianesimo</a:t>
            </a:r>
            <a:r>
              <a:rPr lang="it-IT" sz="2200" dirty="0">
                <a:solidFill>
                  <a:schemeClr val="tx1"/>
                </a:solidFill>
              </a:rPr>
              <a:t> totale e perciò anche un divieto di usare gli animali per qualunque sperimentazione. </a:t>
            </a:r>
            <a:endParaRPr lang="it-IT" sz="2200" dirty="0" smtClean="0">
              <a:solidFill>
                <a:schemeClr val="tx1"/>
              </a:solidFill>
            </a:endParaRPr>
          </a:p>
          <a:p>
            <a:pPr algn="just"/>
            <a:r>
              <a:rPr lang="it-IT" sz="2200" b="1" dirty="0" smtClean="0">
                <a:solidFill>
                  <a:srgbClr val="FF0000"/>
                </a:solidFill>
              </a:rPr>
              <a:t>Si </a:t>
            </a:r>
            <a:r>
              <a:rPr lang="it-IT" sz="2200" b="1" dirty="0">
                <a:solidFill>
                  <a:srgbClr val="FF0000"/>
                </a:solidFill>
              </a:rPr>
              <a:t>pone perciò la questione etica </a:t>
            </a:r>
            <a:r>
              <a:rPr lang="it-IT" sz="2200" dirty="0">
                <a:solidFill>
                  <a:schemeClr val="tx1"/>
                </a:solidFill>
              </a:rPr>
              <a:t>dell’utilizzabilità degli animali da parte dell’uomo per fini alimentari, per fini di ricerca o altro.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BB44D-7AFB-4E90-B200-3B533D3491ED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691680" y="1196752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questione etica è aperta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22530" name="Picture 2" descr="C:\Users\Master\Desktop\Raccolta foto\foto PPT\Animali\a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2952750" cy="18002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22531" name="Picture 3" descr="C:\Users\Master\Desktop\Raccolta foto\foto PPT\Animali\a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725144"/>
            <a:ext cx="2857500" cy="174421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22532" name="Picture 4" descr="C:\Users\Master\Desktop\Raccolta foto\foto PPT\Animali\a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5911" y="3717032"/>
            <a:ext cx="2647353" cy="18002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La fattispecie in esame mira a punire chi organizza o promuove spettacoli ed ogni tipo di manifestazione che comportano delle sevizie per gli animali.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</a:rPr>
              <a:t>La legge prevede la </a:t>
            </a:r>
            <a:r>
              <a:rPr lang="it-IT" sz="2000" b="1" dirty="0" smtClean="0">
                <a:solidFill>
                  <a:schemeClr val="tx1"/>
                </a:solidFill>
              </a:rPr>
              <a:t>reclusione da 4 mesi a 2 anni</a:t>
            </a:r>
            <a:r>
              <a:rPr lang="it-IT" sz="2000" dirty="0" smtClean="0">
                <a:solidFill>
                  <a:schemeClr val="tx1"/>
                </a:solidFill>
              </a:rPr>
              <a:t> a cui si aggiunge una </a:t>
            </a:r>
            <a:r>
              <a:rPr lang="it-IT" sz="2000" b="1" dirty="0" smtClean="0">
                <a:solidFill>
                  <a:schemeClr val="tx1"/>
                </a:solidFill>
              </a:rPr>
              <a:t>multa che va da 3.000 euro fino a 15.000 euro</a:t>
            </a:r>
            <a:r>
              <a:rPr lang="it-IT" sz="2000" dirty="0" smtClean="0">
                <a:solidFill>
                  <a:schemeClr val="tx1"/>
                </a:solidFill>
              </a:rPr>
              <a:t>. Inoltre, il giudice dispone un </a:t>
            </a:r>
            <a:r>
              <a:rPr lang="it-IT" sz="2000" b="1" dirty="0" smtClean="0">
                <a:solidFill>
                  <a:schemeClr val="tx1"/>
                </a:solidFill>
              </a:rPr>
              <a:t>aumento di pena, da un terzo fino alla metà, quando i fatti sono commessi per trarre profitti illeciti mediante scommesse clandestine.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997C-C36B-4AAC-83D7-B41BBA8B87E4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Spettacoli e manifestazioni vietate: l’articolo 544 </a:t>
            </a:r>
            <a:r>
              <a:rPr lang="it-IT" sz="2400" b="1" dirty="0" err="1" smtClean="0">
                <a:solidFill>
                  <a:srgbClr val="0070C0"/>
                </a:solidFill>
              </a:rPr>
              <a:t>quater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Raccolta foto\foto PPT\Animali\a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77072"/>
            <a:ext cx="3787306" cy="25202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324036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Chi promuove, organizza e dirige combattimenti tra animali ed ogni altro tipo di competizione non autorizzata, rischia la reclusione da un anno a 3 anni e una multa da 50.000 euro a 160.000 euro.</a:t>
            </a: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L’articolo 544 </a:t>
            </a:r>
            <a:r>
              <a:rPr lang="it-IT" sz="2000" b="1" dirty="0" err="1" smtClean="0">
                <a:solidFill>
                  <a:schemeClr val="tx1"/>
                </a:solidFill>
              </a:rPr>
              <a:t>quinquies</a:t>
            </a:r>
            <a:r>
              <a:rPr lang="it-IT" sz="2000" b="1" dirty="0" smtClean="0">
                <a:solidFill>
                  <a:schemeClr val="tx1"/>
                </a:solidFill>
              </a:rPr>
              <a:t> prevede diverse circostanze aggravanti:</a:t>
            </a:r>
          </a:p>
          <a:p>
            <a:pPr lvl="0" algn="just">
              <a:buFont typeface="Wingdings" pitchFamily="2" charset="2"/>
              <a:buChar char="§"/>
            </a:pPr>
            <a:r>
              <a:rPr lang="it-IT" sz="2000" dirty="0" smtClean="0">
                <a:solidFill>
                  <a:schemeClr val="tx1"/>
                </a:solidFill>
              </a:rPr>
              <a:t> se le attività sono compiute in concorso con minori o persone armate;</a:t>
            </a:r>
          </a:p>
          <a:p>
            <a:pPr marL="179388" lvl="0" indent="-179388" algn="just">
              <a:buFont typeface="Wingdings" pitchFamily="2" charset="2"/>
              <a:buChar char="§"/>
            </a:pPr>
            <a:r>
              <a:rPr lang="it-IT" sz="2000" dirty="0" smtClean="0">
                <a:solidFill>
                  <a:schemeClr val="tx1"/>
                </a:solidFill>
              </a:rPr>
              <a:t>se le competizioni o le manifestazioni sono promosse con </a:t>
            </a:r>
            <a:r>
              <a:rPr lang="it-IT" sz="2000" dirty="0" err="1" smtClean="0">
                <a:solidFill>
                  <a:schemeClr val="tx1"/>
                </a:solidFill>
              </a:rPr>
              <a:t>videoriproduzioni</a:t>
            </a:r>
            <a:r>
              <a:rPr lang="it-IT" sz="2000" dirty="0" smtClean="0">
                <a:solidFill>
                  <a:schemeClr val="tx1"/>
                </a:solidFill>
              </a:rPr>
              <a:t>, scene e immagini di qualsiasi tipo;</a:t>
            </a:r>
          </a:p>
          <a:p>
            <a:pPr lvl="0" algn="just">
              <a:buFont typeface="Wingdings" pitchFamily="2" charset="2"/>
              <a:buChar char="§"/>
            </a:pPr>
            <a:r>
              <a:rPr lang="it-IT" sz="2000" dirty="0" smtClean="0">
                <a:solidFill>
                  <a:schemeClr val="tx1"/>
                </a:solidFill>
              </a:rPr>
              <a:t> se il colpevole ne cura la registrazione o la ripresa.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In questi casi la pena subisce un aumento da un terzo fino alla metà.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3B10-DC4C-404C-8505-A518636CB673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Divieti di combattimento tra animali: l’articolo 544 </a:t>
            </a:r>
            <a:r>
              <a:rPr lang="it-IT" sz="2400" b="1" dirty="0" err="1" smtClean="0">
                <a:solidFill>
                  <a:srgbClr val="0070C0"/>
                </a:solidFill>
              </a:rPr>
              <a:t>quinquies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Raccolta foto\foto PPT\Animali\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229200"/>
            <a:ext cx="2520280" cy="141135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30425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caso di condanna per uno di questi reati</a:t>
            </a:r>
            <a:r>
              <a:rPr lang="it-IT" sz="2000" dirty="0" smtClean="0">
                <a:solidFill>
                  <a:schemeClr val="tx1"/>
                </a:solidFill>
              </a:rPr>
              <a:t>, il giudice ordina la</a:t>
            </a:r>
            <a:r>
              <a:rPr lang="it-IT" sz="2000" b="1" dirty="0" smtClean="0">
                <a:solidFill>
                  <a:schemeClr val="tx1"/>
                </a:solidFill>
              </a:rPr>
              <a:t> confisca dell’animale</a:t>
            </a:r>
            <a:r>
              <a:rPr lang="it-IT" sz="2000" dirty="0" smtClean="0">
                <a:solidFill>
                  <a:schemeClr val="tx1"/>
                </a:solidFill>
              </a:rPr>
              <a:t> che ha subito i maltrattamenti, salvo che appartenga a persona diversa dal colpevole ed estranea al reato.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giudice inoltre</a:t>
            </a:r>
            <a:r>
              <a:rPr lang="it-IT" sz="2000" dirty="0" smtClean="0">
                <a:solidFill>
                  <a:schemeClr val="tx1"/>
                </a:solidFill>
              </a:rPr>
              <a:t>, può applicare anche altre pene accessorie come la </a:t>
            </a:r>
            <a:r>
              <a:rPr lang="it-IT" sz="2000" b="1" dirty="0" smtClean="0">
                <a:solidFill>
                  <a:schemeClr val="tx1"/>
                </a:solidFill>
              </a:rPr>
              <a:t>sospensione</a:t>
            </a:r>
            <a:r>
              <a:rPr lang="it-IT" sz="2000" dirty="0" smtClean="0">
                <a:solidFill>
                  <a:schemeClr val="tx1"/>
                </a:solidFill>
              </a:rPr>
              <a:t> dell’attività di trasporto, commercio e allevamento di animali da 3 mesi a 3 anni. In più, in caso di recidiva, il giudice può disporre l’</a:t>
            </a:r>
            <a:r>
              <a:rPr lang="it-IT" sz="2000" b="1" dirty="0" smtClean="0">
                <a:solidFill>
                  <a:schemeClr val="tx1"/>
                </a:solidFill>
              </a:rPr>
              <a:t>interdizione</a:t>
            </a:r>
            <a:r>
              <a:rPr lang="it-IT" sz="2000" dirty="0" smtClean="0">
                <a:solidFill>
                  <a:schemeClr val="tx1"/>
                </a:solidFill>
              </a:rPr>
              <a:t> definitiva.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D471-569C-4D58-A7D3-7245DEA2BB94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confisca dell’animale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Raccolta foto\foto PPT\Animali\a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365104"/>
            <a:ext cx="3096344" cy="231926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30425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Amate gli animali: Dio ha donato loro i rudimenti del pensiero e una gioia imperturbata. Non siate voi a turbarla, non li maltrattate, non privateli della loro gioia, non contrastate il pensiero divino. Uomo, non ti vantare di superiorità nei confronti degli animali: essi sono senza peccato, mentre tu, con tutta la tua grandezza, insozzi la terra con la tua comparsa su di essa e lasci la tua orma putrida dietro di te; purtroppo questo è vero per quasi tutti noi.</a:t>
            </a:r>
            <a:br>
              <a:rPr lang="it-IT" sz="2000" b="1" dirty="0" smtClean="0">
                <a:solidFill>
                  <a:srgbClr val="FF0000"/>
                </a:solidFill>
              </a:rPr>
            </a:br>
            <a:r>
              <a:rPr lang="it-IT" sz="2000" b="1" dirty="0" smtClean="0">
                <a:solidFill>
                  <a:srgbClr val="0070C0"/>
                </a:solidFill>
              </a:rPr>
              <a:t>(Fëdor Dostoevskij)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4AFC-5957-4DD0-A09B-A4B010042E32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Siamo umani in quanto rispettiamo gli animali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Raccolta foto\foto PPT\Animali\a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365104"/>
            <a:ext cx="4087972" cy="223224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8" name="CasellaDiTesto 7"/>
          <p:cNvSpPr txBox="1"/>
          <p:nvPr/>
        </p:nvSpPr>
        <p:spPr>
          <a:xfrm>
            <a:off x="7020272" y="4941168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FF0000"/>
                </a:solidFill>
              </a:rPr>
              <a:t>FINE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187220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La riflessione etica sugli animali </a:t>
            </a:r>
            <a:r>
              <a:rPr lang="it-IT" sz="2400" dirty="0">
                <a:solidFill>
                  <a:schemeClr val="tx1"/>
                </a:solidFill>
              </a:rPr>
              <a:t>non è una novità assoluta. Infatti già </a:t>
            </a:r>
            <a:r>
              <a:rPr lang="it-IT" sz="2400" b="1" dirty="0">
                <a:solidFill>
                  <a:schemeClr val="tx1"/>
                </a:solidFill>
              </a:rPr>
              <a:t>Tommaso d’Aquino e </a:t>
            </a:r>
            <a:r>
              <a:rPr lang="it-IT" sz="2400" b="1" dirty="0" err="1">
                <a:solidFill>
                  <a:schemeClr val="tx1"/>
                </a:solidFill>
              </a:rPr>
              <a:t>Kant</a:t>
            </a:r>
            <a:r>
              <a:rPr lang="it-IT" sz="2400" dirty="0">
                <a:solidFill>
                  <a:schemeClr val="tx1"/>
                </a:solidFill>
              </a:rPr>
              <a:t> hanno affermato che l’uomo non deve distruggere il bello della natura né tormentare gli animali, perché altrimenti «</a:t>
            </a:r>
            <a:r>
              <a:rPr lang="it-IT" sz="2400" b="1" dirty="0">
                <a:solidFill>
                  <a:schemeClr val="tx1"/>
                </a:solidFill>
              </a:rPr>
              <a:t>resta attutita in lui una disposizione naturale molto giovevole alla sua moralità nei rapporti con i suoi simili</a:t>
            </a:r>
            <a:r>
              <a:rPr lang="it-IT" sz="2400" dirty="0">
                <a:solidFill>
                  <a:schemeClr val="tx1"/>
                </a:solidFill>
              </a:rPr>
              <a:t>». 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Tale </a:t>
            </a:r>
            <a:r>
              <a:rPr lang="it-IT" sz="2400" b="1" dirty="0">
                <a:solidFill>
                  <a:srgbClr val="FF0000"/>
                </a:solidFill>
              </a:rPr>
              <a:t>fondazione </a:t>
            </a:r>
            <a:r>
              <a:rPr lang="it-IT" sz="2400" dirty="0">
                <a:solidFill>
                  <a:schemeClr val="tx1"/>
                </a:solidFill>
              </a:rPr>
              <a:t>del rispetto per gli animali è insufficiente in quanto essi sono considerati solo come strumento di educazione morale dell’uomo.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8D8-FF37-483D-8908-718C65DBF6CE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691680" y="1196752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Una riflessione che viene da lontano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21506" name="Picture 2" descr="C:\Users\Master\Desktop\Raccolta foto\foto PPT\Animali\a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933056"/>
            <a:ext cx="3960440" cy="263549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37626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Una base più adeguata per questa responsabilità </a:t>
            </a:r>
            <a:r>
              <a:rPr lang="it-IT" sz="2000" dirty="0">
                <a:solidFill>
                  <a:schemeClr val="tx1"/>
                </a:solidFill>
              </a:rPr>
              <a:t>non pensa agli animali solo come mezzi di educazione dell’uomo, ma deve partire dal rispetto morale dell’uomo verso se stesso.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Come </a:t>
            </a:r>
            <a:r>
              <a:rPr lang="it-IT" sz="2000" b="1" dirty="0">
                <a:solidFill>
                  <a:srgbClr val="FF0000"/>
                </a:solidFill>
              </a:rPr>
              <a:t>argomenta </a:t>
            </a:r>
            <a:r>
              <a:rPr lang="it-IT" sz="2000" b="1" dirty="0" err="1">
                <a:solidFill>
                  <a:schemeClr val="tx1"/>
                </a:solidFill>
              </a:rPr>
              <a:t>Eberhard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>
                <a:solidFill>
                  <a:schemeClr val="tx1"/>
                </a:solidFill>
              </a:rPr>
              <a:t>Schockenhoff</a:t>
            </a:r>
            <a:r>
              <a:rPr lang="it-IT" sz="2000" dirty="0">
                <a:solidFill>
                  <a:schemeClr val="tx1"/>
                </a:solidFill>
              </a:rPr>
              <a:t>, teologo morale tedesco, «</a:t>
            </a:r>
            <a:r>
              <a:rPr lang="it-IT" sz="2000" b="1" dirty="0">
                <a:solidFill>
                  <a:schemeClr val="tx1"/>
                </a:solidFill>
              </a:rPr>
              <a:t>il principio secondo cui bisogna aver riguardo della vita degli animali e della loro sensibilità per amor loro, e che non bisogna quindi farli soffrire, perché si tratta delle loro sofferenze non solo è perfettamente conciliabile con il principio razionale dell’etica, ma è anche da questo richiesto</a:t>
            </a:r>
            <a:r>
              <a:rPr lang="it-IT" sz="2000" dirty="0" smtClean="0">
                <a:solidFill>
                  <a:schemeClr val="tx1"/>
                </a:solidFill>
              </a:rPr>
              <a:t>».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7C3F-C419-41DB-A2A7-51FD38C123B4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Principio razionale dell’etica: gli animali non bisogna farli soffrire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20482" name="Picture 2" descr="C:\Users\Master\Desktop\Raccolta foto\foto PPT\Animali\a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437112"/>
            <a:ext cx="3857571" cy="216024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66429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possiamo ragionevolmente presumere </a:t>
            </a:r>
            <a:r>
              <a:rPr lang="it-IT" sz="2000" dirty="0">
                <a:solidFill>
                  <a:schemeClr val="tx1"/>
                </a:solidFill>
              </a:rPr>
              <a:t>che gli animali soffrono allora è esigenza morale primaria per l’uomo quella di non infliggere loro inutili sofferenze.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 </a:t>
            </a:r>
            <a:r>
              <a:rPr lang="it-IT" sz="2000" b="1" dirty="0">
                <a:solidFill>
                  <a:srgbClr val="FF0000"/>
                </a:solidFill>
              </a:rPr>
              <a:t>proposito del dolore degli animali </a:t>
            </a:r>
            <a:r>
              <a:rPr lang="it-IT" sz="2000" dirty="0">
                <a:solidFill>
                  <a:schemeClr val="tx1"/>
                </a:solidFill>
              </a:rPr>
              <a:t>la questione di maggior rilievo è quella relativa alla sua qualità: è uguale a quella del dolore umano?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Malgrado </a:t>
            </a:r>
            <a:r>
              <a:rPr lang="it-IT" sz="2000" b="1" dirty="0">
                <a:solidFill>
                  <a:srgbClr val="FF0000"/>
                </a:solidFill>
              </a:rPr>
              <a:t>le evidenti analogie e affinità </a:t>
            </a:r>
            <a:r>
              <a:rPr lang="it-IT" sz="2000" dirty="0">
                <a:solidFill>
                  <a:schemeClr val="tx1"/>
                </a:solidFill>
              </a:rPr>
              <a:t>presenti nel modo di comportarsi degli animali di fronte al dolore, non possiamo negare che esista anche una differenza importante: la sofferenza animale non è complessiva come quella dell’uomo. </a:t>
            </a: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D6A5-E820-4DA9-9542-A3D86376480D}" type="datetime1">
              <a:rPr lang="it-IT" smtClean="0"/>
              <a:pPr/>
              <a:t>12/12/2019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Non bisogna infliggere agli animali inutili sofferenze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9458" name="Picture 2" descr="C:\Users\Master\Desktop\Raccolta foto\foto PPT\Animali\a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25144"/>
            <a:ext cx="3888432" cy="194421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L’animale soffre nel momento dello stimolo</a:t>
            </a:r>
            <a:r>
              <a:rPr lang="it-IT" sz="2000" dirty="0">
                <a:solidFill>
                  <a:schemeClr val="tx1"/>
                </a:solidFill>
              </a:rPr>
              <a:t>, mentre l’uomo, per </a:t>
            </a:r>
            <a:r>
              <a:rPr lang="it-IT" sz="2000" dirty="0" smtClean="0">
                <a:solidFill>
                  <a:schemeClr val="tx1"/>
                </a:solidFill>
              </a:rPr>
              <a:t>l’autocoscienza </a:t>
            </a:r>
            <a:r>
              <a:rPr lang="it-IT" sz="2000" dirty="0">
                <a:solidFill>
                  <a:schemeClr val="tx1"/>
                </a:solidFill>
              </a:rPr>
              <a:t>che lo caratterizza, soffre in modo amplificato in relazione a ciò che il dolore significa per la sua vita.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Ad </a:t>
            </a:r>
            <a:r>
              <a:rPr lang="it-IT" sz="2000" b="1" dirty="0">
                <a:solidFill>
                  <a:srgbClr val="FF0000"/>
                </a:solidFill>
              </a:rPr>
              <a:t>esempio</a:t>
            </a:r>
            <a:r>
              <a:rPr lang="it-IT" sz="2000" dirty="0">
                <a:solidFill>
                  <a:schemeClr val="tx1"/>
                </a:solidFill>
              </a:rPr>
              <a:t>, in un uomo malato di tumore la sofferenza è accresciuta dal fatto che tutta la vita viene sconvolta dalla conoscenza del decorso della malattia, e la vita cambia anche molto tempo prima che subentrino le sofferenze fisiche.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E628-913C-4524-AC8C-DEAA4B0B39B4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L’uomo soffre in modo amplificato per l’autocoscienza del dolore 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8434" name="Picture 2" descr="C:\Users\Master\Desktop\Raccolta foto\foto PPT\Animali\a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149080"/>
            <a:ext cx="3672408" cy="243496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165618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Questa differenza non conduce però a una svalutazione del dolore animale</a:t>
            </a:r>
            <a:r>
              <a:rPr lang="it-IT" sz="2000" dirty="0">
                <a:solidFill>
                  <a:schemeClr val="tx1"/>
                </a:solidFill>
              </a:rPr>
              <a:t>, in quanto la coscienza della guarigione o della liberazione da una condizione di sofferenza portano l’uomo a sperare, mentre per l’animale che soffre "nel momento", non avendo coscienza del futuro, la vita viene a coincidere con il dolore. Per conseguenza, cresce l’urgenza di evitare il dolore agli animali</a:t>
            </a:r>
            <a:r>
              <a:rPr lang="it-IT" sz="2000" dirty="0"/>
              <a:t>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F207-9F7E-40A6-957A-D99072D7135D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Cresce l’urgenza di evitare il dolore agli animali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7410" name="Picture 2" descr="C:\Users\Master\Desktop\Raccolta foto\foto PPT\Animali\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17032"/>
            <a:ext cx="4579385" cy="288032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L’applicazione analoga del principio di uguaglianza </a:t>
            </a:r>
            <a:r>
              <a:rPr lang="it-IT" sz="2000" dirty="0">
                <a:solidFill>
                  <a:schemeClr val="tx1"/>
                </a:solidFill>
              </a:rPr>
              <a:t>ci chiede di trattare gli animali in modo uguale in ciò in cui essi sono uguali a noi: poiché gli animali sono come noi sensibili al dolore, il precetto morale di avere riguardo del dolore degli altri esseri viventi interessa anche loro.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Lo </a:t>
            </a:r>
            <a:r>
              <a:rPr lang="it-IT" sz="2000" b="1" dirty="0">
                <a:solidFill>
                  <a:srgbClr val="FF0000"/>
                </a:solidFill>
              </a:rPr>
              <a:t>stesso principio </a:t>
            </a:r>
            <a:r>
              <a:rPr lang="it-IT" sz="2000" dirty="0">
                <a:solidFill>
                  <a:schemeClr val="tx1"/>
                </a:solidFill>
              </a:rPr>
              <a:t>permette di trattare gli animali in modo diverso in ciò in cui sono diversi da noi.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E902-31E4-45A3-BE35-2D38FB98187C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precetto morale è di avere riguardo del dolore degli altri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6386" name="Picture 2" descr="C:\Users\Master\Desktop\Raccolta foto\foto PPT\Animali\a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77072"/>
            <a:ext cx="3312368" cy="247153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L’uomo </a:t>
            </a:r>
            <a:r>
              <a:rPr lang="it-IT" sz="3600" b="1" dirty="0">
                <a:solidFill>
                  <a:srgbClr val="FF0000"/>
                </a:solidFill>
              </a:rPr>
              <a:t>deve evitare sofferenze agli animali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66429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È questo il fondamento della legittimità della loro uccisione</a:t>
            </a:r>
            <a:r>
              <a:rPr lang="it-IT" sz="2000" dirty="0">
                <a:solidFill>
                  <a:schemeClr val="tx1"/>
                </a:solidFill>
              </a:rPr>
              <a:t>, ove necessario: non essendo esseri umani non hanno un vero e proprio diritto individuale a vivere da rispettare in maniera incondizionata come accade per l’uomo.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Quando </a:t>
            </a:r>
            <a:r>
              <a:rPr lang="it-IT" sz="2000" b="1" dirty="0">
                <a:solidFill>
                  <a:srgbClr val="FF0000"/>
                </a:solidFill>
              </a:rPr>
              <a:t>esiste un conflitto tra diritti </a:t>
            </a:r>
            <a:r>
              <a:rPr lang="it-IT" sz="2000" dirty="0">
                <a:solidFill>
                  <a:schemeClr val="tx1"/>
                </a:solidFill>
              </a:rPr>
              <a:t>degli animali e diritti dell’uomo sono questi ultimi a prevalere e ciò consente di sacrificare la vita animale per salvare, proteggere, conservare e promuovere la vita umana personale.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questa prospettiva </a:t>
            </a:r>
            <a:r>
              <a:rPr lang="it-IT" sz="2000" dirty="0">
                <a:solidFill>
                  <a:schemeClr val="tx1"/>
                </a:solidFill>
              </a:rPr>
              <a:t>si giustifica anche l’effettuazione di esperimenti sugli animali, che è la seconda grande questione etica nel loro trattamento</a:t>
            </a:r>
            <a:r>
              <a:rPr lang="it-IT" sz="2000" dirty="0"/>
              <a:t>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A593-0117-4174-A476-DEB46A37CD0E}" type="datetime1">
              <a:rPr lang="it-IT" smtClean="0"/>
              <a:pPr/>
              <a:t>12/12/2019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39E3-9FB4-4E0E-BAF7-E1324F955286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 diritti dell’uomo sono prevalenti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Raccolta foto\foto PPT\Animali\a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25144"/>
            <a:ext cx="3396660" cy="194421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2059</Words>
  <Application>Microsoft Office PowerPoint</Application>
  <PresentationFormat>Presentazione su schermo (4:3)</PresentationFormat>
  <Paragraphs>157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  <vt:lpstr>L’uomo deve evitare sofferenze agli animali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sofferenza degli animali</dc:title>
  <dc:creator>Francesco Cannizzaro</dc:creator>
  <cp:lastModifiedBy>Master</cp:lastModifiedBy>
  <cp:revision>23</cp:revision>
  <dcterms:created xsi:type="dcterms:W3CDTF">2019-11-12T17:30:28Z</dcterms:created>
  <dcterms:modified xsi:type="dcterms:W3CDTF">2019-12-12T11:25:24Z</dcterms:modified>
</cp:coreProperties>
</file>